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76" r:id="rId3"/>
    <p:sldId id="266" r:id="rId4"/>
    <p:sldId id="263" r:id="rId5"/>
    <p:sldId id="268" r:id="rId6"/>
    <p:sldId id="277" r:id="rId7"/>
    <p:sldId id="269" r:id="rId8"/>
    <p:sldId id="267" r:id="rId9"/>
    <p:sldId id="260" r:id="rId10"/>
    <p:sldId id="275" r:id="rId11"/>
    <p:sldId id="261" r:id="rId12"/>
    <p:sldId id="265" r:id="rId13"/>
    <p:sldId id="278" r:id="rId14"/>
    <p:sldId id="279" r:id="rId15"/>
    <p:sldId id="271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569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6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4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059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0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6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9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5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98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52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30082"/>
            <a:ext cx="12192000" cy="1646302"/>
          </a:xfrm>
          <a:ln w="19050">
            <a:solidFill>
              <a:schemeClr val="accent3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CS460 - Senior Design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6030" y="5072332"/>
            <a:ext cx="2372264" cy="133709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Daniel Johnson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T. Avery </a:t>
            </a:r>
            <a:r>
              <a:rPr lang="en-US" sz="24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Eich</a:t>
            </a:r>
            <a:endParaRPr lang="en-US" sz="2400" dirty="0" smtClean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Asad</a:t>
            </a: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 Ashur</a:t>
            </a:r>
            <a:endParaRPr lang="en-US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73436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Team 5 – Virtual Reality Research &amp; Development </a:t>
            </a:r>
          </a:p>
        </p:txBody>
      </p:sp>
    </p:spTree>
    <p:extLst>
      <p:ext uri="{BB962C8B-B14F-4D97-AF65-F5344CB8AC3E}">
        <p14:creationId xmlns:p14="http://schemas.microsoft.com/office/powerpoint/2010/main" val="27364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10" y="879336"/>
            <a:ext cx="10371581" cy="91125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Evaluation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896138"/>
              </p:ext>
            </p:extLst>
          </p:nvPr>
        </p:nvGraphicFramePr>
        <p:xfrm>
          <a:off x="6625086" y="1992703"/>
          <a:ext cx="5127750" cy="3731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7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 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Pros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Rating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9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HOVR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Objects &amp; obstacles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Jump and slide on rails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Ride skateboard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Nitro does not fly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Does not have many controls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Does not move in all directions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Motivator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Simple and easy to play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Being able to upgrade the ship with money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There are levels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Ion beam attack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Limited direction movement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 smtClean="0">
                          <a:effectLst/>
                        </a:rPr>
                        <a:t>Two items only 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Few </a:t>
                      </a:r>
                      <a:r>
                        <a:rPr lang="en-US" sz="1200" dirty="0" smtClean="0">
                          <a:effectLst/>
                        </a:rPr>
                        <a:t># of enemies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30432" y="2234241"/>
            <a:ext cx="5854707" cy="4001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Collected </a:t>
            </a:r>
            <a:r>
              <a:rPr lang="en-US" sz="2200" dirty="0"/>
              <a:t>S</a:t>
            </a:r>
            <a:r>
              <a:rPr lang="en-US" sz="2200" dirty="0" smtClean="0"/>
              <a:t>ubjective Review Data</a:t>
            </a:r>
            <a:br>
              <a:rPr lang="en-US" sz="2200" dirty="0" smtClean="0"/>
            </a:br>
            <a:endParaRPr lang="en-US" sz="2200" dirty="0" smtClean="0"/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Relate Genres/Mechanics With Rating</a:t>
            </a:r>
            <a:br>
              <a:rPr lang="en-US" sz="2200" dirty="0" smtClean="0"/>
            </a:br>
            <a:endParaRPr lang="en-US" sz="2200" dirty="0" smtClean="0"/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Used as Reference for Team’s Application Design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12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188423"/>
              </p:ext>
            </p:extLst>
          </p:nvPr>
        </p:nvGraphicFramePr>
        <p:xfrm>
          <a:off x="5217314" y="1834910"/>
          <a:ext cx="6677966" cy="4643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Image" r:id="rId3" imgW="18298080" imgH="12723480" progId="Photoshop.Image.12">
                  <p:embed/>
                </p:oleObj>
              </mc:Choice>
              <mc:Fallback>
                <p:oleObj name="Image" r:id="rId3" imgW="18298080" imgH="127234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7314" y="1834910"/>
                        <a:ext cx="6677966" cy="4643527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3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Data Storage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4832"/>
            <a:ext cx="4943537" cy="439360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Relational Database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400" dirty="0" smtClean="0"/>
              <a:t>Greater Visibility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Analysis and Relation.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1030" name="Picture 6" descr="Image result for sql server 2015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955" y="2032980"/>
            <a:ext cx="1473885" cy="119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6" y="4994641"/>
            <a:ext cx="7915834" cy="1463040"/>
          </a:xfrm>
        </p:spPr>
        <p:txBody>
          <a:bodyPr/>
          <a:lstStyle/>
          <a:p>
            <a:r>
              <a:rPr lang="en-US" dirty="0" smtClean="0"/>
              <a:t>Data entry and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VR Do’s and don’ts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617" y="2378129"/>
            <a:ext cx="4859087" cy="3168656"/>
          </a:xfrm>
          <a:ln w="38100">
            <a:solidFill>
              <a:schemeClr val="accent3">
                <a:lumMod val="50000"/>
              </a:schemeClr>
            </a:solidFill>
          </a:ln>
        </p:spPr>
        <p:txBody>
          <a:bodyPr anchor="ctr"/>
          <a:lstStyle/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First-Person Characters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Panoramic Scenes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World-space User Interfaces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Gaze Interaction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Narrative Immersion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8704" y="2378128"/>
            <a:ext cx="5078082" cy="316865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txBody>
          <a:bodyPr vert="horz" lIns="45720" tIns="45720" rIns="4572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Too Near Objects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dirty="0" smtClean="0"/>
              <a:t>Require </a:t>
            </a:r>
            <a:r>
              <a:rPr lang="en-US" dirty="0" smtClean="0"/>
              <a:t>Quick Head Movements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Mono-Directional 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Repetitive Trackpad Use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Unexpected View Movement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1050" y="2467156"/>
            <a:ext cx="1483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DO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83203" y="2467156"/>
            <a:ext cx="180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DON’T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893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Prototype design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53" y="2178419"/>
            <a:ext cx="6404636" cy="3592419"/>
          </a:xfr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75129" y="2545975"/>
            <a:ext cx="4338319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Historical/Exploration/Educational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Panoramic Environment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Static Camera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Interactive Objects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World-space Textual Elements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43753" y="5871879"/>
            <a:ext cx="640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Mississippian 3D Scene</a:t>
            </a:r>
          </a:p>
          <a:p>
            <a:pPr algn="ctr"/>
            <a:r>
              <a:rPr lang="en-US" sz="1400" i="1" dirty="0" smtClean="0"/>
              <a:t>(courtesy of IPFW VCD Department)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3153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Implementation Plan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015" y="1828800"/>
            <a:ext cx="10567359" cy="4382219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Semester Two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dirty="0"/>
              <a:t>Use research data and analysis to drive application vision. </a:t>
            </a:r>
            <a:endParaRPr lang="en-US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Present a comprehensive Design </a:t>
            </a:r>
            <a:r>
              <a:rPr lang="en-US" sz="2000" dirty="0"/>
              <a:t>Document </a:t>
            </a:r>
            <a:r>
              <a:rPr lang="en-US" sz="2000" dirty="0" smtClean="0"/>
              <a:t>for implementation.</a:t>
            </a:r>
            <a:endParaRPr lang="en-US" sz="2000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Use </a:t>
            </a:r>
            <a:r>
              <a:rPr lang="en-US" sz="2000" dirty="0"/>
              <a:t>iterative </a:t>
            </a:r>
            <a:r>
              <a:rPr lang="en-US" sz="2000" dirty="0" smtClean="0"/>
              <a:t>approach</a:t>
            </a:r>
            <a:r>
              <a:rPr lang="en-US" sz="2000" dirty="0"/>
              <a:t> -</a:t>
            </a:r>
            <a:r>
              <a:rPr lang="en-US" sz="2000" dirty="0" smtClean="0"/>
              <a:t> continually build existing prototype architecture.</a:t>
            </a:r>
            <a:endParaRPr lang="en-US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Test </a:t>
            </a:r>
            <a:r>
              <a:rPr lang="en-US" sz="2000" dirty="0" smtClean="0"/>
              <a:t>integration of AR plugin (</a:t>
            </a:r>
            <a:r>
              <a:rPr lang="en-US" sz="2000" dirty="0" err="1" smtClean="0"/>
              <a:t>Vuforia</a:t>
            </a:r>
            <a:r>
              <a:rPr lang="en-US" sz="2000" dirty="0" smtClean="0"/>
              <a:t>) to gain motion tracking with Gear VR.</a:t>
            </a:r>
          </a:p>
        </p:txBody>
      </p:sp>
    </p:spTree>
    <p:extLst>
      <p:ext uri="{BB962C8B-B14F-4D97-AF65-F5344CB8AC3E}">
        <p14:creationId xmlns:p14="http://schemas.microsoft.com/office/powerpoint/2010/main" val="31259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4127" y="2264126"/>
            <a:ext cx="5457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 smtClean="0"/>
              <a:t>Dr. Hayes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 smtClean="0"/>
              <a:t>Dr. Kim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 smtClean="0"/>
              <a:t>CS Department (Hardware and Facilities)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Vision statement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095321" cy="40233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4800" dirty="0" smtClean="0">
                <a:latin typeface="Algerian" panose="04020705040A02060702" pitchFamily="82" charset="0"/>
              </a:rPr>
              <a:t> V</a:t>
            </a:r>
            <a:r>
              <a:rPr lang="en-US" dirty="0" smtClean="0"/>
              <a:t>irtual </a:t>
            </a:r>
            <a:r>
              <a:rPr lang="en-US" sz="4800" dirty="0" smtClean="0">
                <a:latin typeface="Algerian" panose="04020705040A02060702" pitchFamily="82" charset="0"/>
              </a:rPr>
              <a:t>R</a:t>
            </a:r>
            <a:r>
              <a:rPr lang="en-US" dirty="0" smtClean="0"/>
              <a:t>eality technology </a:t>
            </a:r>
            <a:r>
              <a:rPr lang="en-US" dirty="0"/>
              <a:t>and tools </a:t>
            </a:r>
            <a:r>
              <a:rPr lang="en-US" dirty="0" smtClean="0"/>
              <a:t>have become highly accessible to </a:t>
            </a:r>
            <a:r>
              <a:rPr lang="en-US" dirty="0"/>
              <a:t>small teams of software engineers and </a:t>
            </a:r>
            <a:r>
              <a:rPr lang="en-US" dirty="0" smtClean="0"/>
              <a:t>artists. These teams can now produce </a:t>
            </a:r>
            <a:r>
              <a:rPr lang="en-US" dirty="0"/>
              <a:t>significantly immersive </a:t>
            </a:r>
            <a:r>
              <a:rPr lang="en-US" dirty="0" smtClean="0"/>
              <a:t>experiences </a:t>
            </a:r>
            <a:r>
              <a:rPr lang="en-US" dirty="0"/>
              <a:t>without the need to adopt </a:t>
            </a:r>
            <a:r>
              <a:rPr lang="en-US" dirty="0" smtClean="0"/>
              <a:t>esoteric design </a:t>
            </a:r>
            <a:r>
              <a:rPr lang="en-US" dirty="0"/>
              <a:t>and implementation </a:t>
            </a:r>
            <a:r>
              <a:rPr lang="en-US" dirty="0" smtClean="0"/>
              <a:t>techniques. </a:t>
            </a:r>
            <a:r>
              <a:rPr lang="en-US" dirty="0"/>
              <a:t>In light of these advancements, </a:t>
            </a:r>
            <a:r>
              <a:rPr lang="en-US" dirty="0" smtClean="0"/>
              <a:t>our team performed research </a:t>
            </a:r>
            <a:r>
              <a:rPr lang="en-US" dirty="0" smtClean="0"/>
              <a:t>on </a:t>
            </a:r>
            <a:r>
              <a:rPr lang="en-US" dirty="0" smtClean="0"/>
              <a:t>the content developers have produced over the past two years, </a:t>
            </a:r>
            <a:r>
              <a:rPr lang="en-US" dirty="0"/>
              <a:t>and will utilize </a:t>
            </a:r>
            <a:r>
              <a:rPr lang="en-US" dirty="0" smtClean="0"/>
              <a:t>this research to design and implement a fully-featured VR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outline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25615"/>
            <a:ext cx="9577736" cy="40227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Hardware &amp; Software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Research Methods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Data Entry and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Implementation Plan (Future)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91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1296130" cy="1826581"/>
          </a:xfrm>
        </p:spPr>
        <p:txBody>
          <a:bodyPr/>
          <a:lstStyle/>
          <a:p>
            <a:r>
              <a:rPr lang="en-US" dirty="0" smtClean="0"/>
              <a:t>Hardware &amp;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396907" cy="1499616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Hardware considerations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8397778" cy="4350474"/>
          </a:xfrm>
        </p:spPr>
        <p:txBody>
          <a:bodyPr>
            <a:normAutofit fontScale="77500" lnSpcReduction="20000"/>
          </a:bodyPr>
          <a:lstStyle/>
          <a:p>
            <a:r>
              <a:rPr lang="en-US" sz="2800" b="1" dirty="0" smtClean="0"/>
              <a:t>HTC Vive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</a:t>
            </a:r>
            <a:r>
              <a:rPr lang="en-US" sz="2800" dirty="0" smtClean="0"/>
              <a:t>360</a:t>
            </a:r>
            <a:r>
              <a:rPr lang="en-US" sz="2000" dirty="0" smtClean="0"/>
              <a:t>º</a:t>
            </a:r>
            <a:r>
              <a:rPr lang="en-US" sz="2800" dirty="0" smtClean="0"/>
              <a:t> 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</a:t>
            </a:r>
            <a:r>
              <a:rPr lang="en-US" sz="2800" dirty="0" smtClean="0"/>
              <a:t>Position and Hand Tracking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b="1" dirty="0"/>
          </a:p>
          <a:p>
            <a:r>
              <a:rPr lang="en-US" sz="2800" b="1" dirty="0" smtClean="0"/>
              <a:t>Oculus Rift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dirty="0" smtClean="0"/>
              <a:t>Head Tracking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dirty="0" smtClean="0"/>
              <a:t>No 360</a:t>
            </a:r>
            <a:r>
              <a:rPr lang="en-US" sz="2000" dirty="0" smtClean="0"/>
              <a:t>º</a:t>
            </a:r>
            <a:r>
              <a:rPr lang="en-US" sz="2800" dirty="0" smtClean="0"/>
              <a:t> </a:t>
            </a:r>
            <a:r>
              <a:rPr lang="en-US" sz="2800" dirty="0" smtClean="0"/>
              <a:t>View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/>
          </a:p>
          <a:p>
            <a:pPr>
              <a:lnSpc>
                <a:spcPts val="312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Both are not mobile, and require powerful PC hardware.</a:t>
            </a:r>
            <a:endParaRPr lang="en-US" sz="2800" dirty="0" smtClean="0"/>
          </a:p>
          <a:p>
            <a:endParaRPr lang="en-US" sz="2800" b="1" dirty="0" smtClean="0"/>
          </a:p>
        </p:txBody>
      </p:sp>
      <p:pic>
        <p:nvPicPr>
          <p:cNvPr id="2050" name="Picture 2" descr="Image result for htc vive 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278" y="1726742"/>
            <a:ext cx="3265099" cy="2040687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techtimes.com/data/images/full/10765/oculus-rift-development-k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03" y="3409339"/>
            <a:ext cx="2373537" cy="170146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Gear VR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156604"/>
            <a:ext cx="9720073" cy="415275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Mobile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Affordable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360</a:t>
            </a:r>
            <a:r>
              <a:rPr lang="en-US" sz="2800" dirty="0" smtClean="0"/>
              <a:t>º </a:t>
            </a:r>
            <a:r>
              <a:rPr lang="en-US" sz="3200" dirty="0" smtClean="0"/>
              <a:t>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Oculus SDK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33" y="288656"/>
            <a:ext cx="4718167" cy="53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Software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740" y="2700068"/>
            <a:ext cx="6521569" cy="3479318"/>
          </a:xfrm>
        </p:spPr>
        <p:txBody>
          <a:bodyPr/>
          <a:lstStyle/>
          <a:p>
            <a:r>
              <a:rPr lang="en-US" sz="2800" b="1" dirty="0" smtClean="0"/>
              <a:t>Oculus, Android, &amp; Unity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Solid Codebase and Documentation.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Vibrant Developer Community</a:t>
            </a:r>
            <a:br>
              <a:rPr lang="en-US" sz="2400" dirty="0" smtClean="0"/>
            </a:br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Cross-Platform Support.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09" y="979461"/>
            <a:ext cx="3626784" cy="1132690"/>
          </a:xfrm>
          <a:prstGeom prst="rect">
            <a:avLst/>
          </a:prstGeom>
        </p:spPr>
      </p:pic>
      <p:pic>
        <p:nvPicPr>
          <p:cNvPr id="3074" name="Picture 2" descr="Image result for unity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30" y="2424024"/>
            <a:ext cx="5086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</a:p>
        </p:txBody>
      </p:sp>
    </p:spTree>
    <p:extLst>
      <p:ext uri="{BB962C8B-B14F-4D97-AF65-F5344CB8AC3E}">
        <p14:creationId xmlns:p14="http://schemas.microsoft.com/office/powerpoint/2010/main" val="41471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Data Collection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415396"/>
            <a:ext cx="5266266" cy="353683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400" dirty="0" smtClean="0"/>
              <a:t>Identified Relevant Data Points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Developed Entry Form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Organized Data in Excel Sheet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15" y="697946"/>
            <a:ext cx="3322204" cy="4434772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92" y="4039769"/>
            <a:ext cx="5094006" cy="240985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990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545</TotalTime>
  <Words>406</Words>
  <Application>Microsoft Office PowerPoint</Application>
  <PresentationFormat>Widescreen</PresentationFormat>
  <Paragraphs>104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Adobe Hebrew</vt:lpstr>
      <vt:lpstr>Algerian</vt:lpstr>
      <vt:lpstr>Arial</vt:lpstr>
      <vt:lpstr>Calibri</vt:lpstr>
      <vt:lpstr>Symbol</vt:lpstr>
      <vt:lpstr>Times New Roman</vt:lpstr>
      <vt:lpstr>Tw Cen MT</vt:lpstr>
      <vt:lpstr>Tw Cen MT Condensed</vt:lpstr>
      <vt:lpstr>Tw Cen MT Condensed (Headings)</vt:lpstr>
      <vt:lpstr>Wingdings</vt:lpstr>
      <vt:lpstr>Wingdings 3</vt:lpstr>
      <vt:lpstr>Integral</vt:lpstr>
      <vt:lpstr>Image</vt:lpstr>
      <vt:lpstr>CS460 - Senior Design</vt:lpstr>
      <vt:lpstr>Vision statement</vt:lpstr>
      <vt:lpstr>outline</vt:lpstr>
      <vt:lpstr>Hardware &amp; software</vt:lpstr>
      <vt:lpstr>Hardware considerations</vt:lpstr>
      <vt:lpstr>Gear VR</vt:lpstr>
      <vt:lpstr>Software</vt:lpstr>
      <vt:lpstr>Research Methods</vt:lpstr>
      <vt:lpstr>Data Collection</vt:lpstr>
      <vt:lpstr>Evaluation</vt:lpstr>
      <vt:lpstr>Data Storage</vt:lpstr>
      <vt:lpstr>Data entry and analysis</vt:lpstr>
      <vt:lpstr>VR Do’s and don’ts</vt:lpstr>
      <vt:lpstr>Prototype design</vt:lpstr>
      <vt:lpstr>Implementation Plan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IPFW Senior Design</dc:title>
  <dc:creator>Daniel Johnson</dc:creator>
  <cp:lastModifiedBy>Daniel Johnson</cp:lastModifiedBy>
  <cp:revision>98</cp:revision>
  <dcterms:created xsi:type="dcterms:W3CDTF">2016-10-24T21:46:47Z</dcterms:created>
  <dcterms:modified xsi:type="dcterms:W3CDTF">2016-12-09T16:17:45Z</dcterms:modified>
</cp:coreProperties>
</file>